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0" r:id="rId6"/>
    <p:sldId id="261" r:id="rId7"/>
    <p:sldId id="262" r:id="rId8"/>
    <p:sldId id="263" r:id="rId9"/>
    <p:sldId id="264" r:id="rId10"/>
    <p:sldId id="274" r:id="rId11"/>
    <p:sldId id="265" r:id="rId12"/>
    <p:sldId id="271" r:id="rId13"/>
    <p:sldId id="266" r:id="rId14"/>
    <p:sldId id="272" r:id="rId15"/>
    <p:sldId id="267" r:id="rId16"/>
    <p:sldId id="273" r:id="rId17"/>
    <p:sldId id="268" r:id="rId18"/>
    <p:sldId id="269" r:id="rId19"/>
    <p:sldId id="270"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BF"/>
    <a:srgbClr val="F7E9FF"/>
    <a:srgbClr val="ABB1FF"/>
    <a:srgbClr val="B9D6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1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CCFDF4-CA5E-B04D-B9D3-00AA9BCDC4BB}" type="datetimeFigureOut">
              <a:rPr lang="en-US" smtClean="0"/>
              <a:t>3/4/14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1276417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CCFDF4-CA5E-B04D-B9D3-00AA9BCDC4BB}" type="datetimeFigureOut">
              <a:rPr lang="en-US" smtClean="0"/>
              <a:t>3/4/14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2598009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CCFDF4-CA5E-B04D-B9D3-00AA9BCDC4BB}" type="datetimeFigureOut">
              <a:rPr lang="en-US" smtClean="0"/>
              <a:t>3/4/14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4289792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CCFDF4-CA5E-B04D-B9D3-00AA9BCDC4BB}" type="datetimeFigureOut">
              <a:rPr lang="en-US" smtClean="0"/>
              <a:t>3/4/14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3250382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CFDF4-CA5E-B04D-B9D3-00AA9BCDC4BB}" type="datetimeFigureOut">
              <a:rPr lang="en-US" smtClean="0"/>
              <a:t>3/4/14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3945028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CCFDF4-CA5E-B04D-B9D3-00AA9BCDC4BB}" type="datetimeFigureOut">
              <a:rPr lang="en-US" smtClean="0"/>
              <a:t>3/4/14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2425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CCFDF4-CA5E-B04D-B9D3-00AA9BCDC4BB}" type="datetimeFigureOut">
              <a:rPr lang="en-US" smtClean="0"/>
              <a:t>3/4/14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3742324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CCFDF4-CA5E-B04D-B9D3-00AA9BCDC4BB}" type="datetimeFigureOut">
              <a:rPr lang="en-US" smtClean="0"/>
              <a:t>3/4/14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27378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CCFDF4-CA5E-B04D-B9D3-00AA9BCDC4BB}" type="datetimeFigureOut">
              <a:rPr lang="en-US" smtClean="0"/>
              <a:t>3/4/14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918482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CCFDF4-CA5E-B04D-B9D3-00AA9BCDC4BB}" type="datetimeFigureOut">
              <a:rPr lang="en-US" smtClean="0"/>
              <a:t>3/4/14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3814007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CCFDF4-CA5E-B04D-B9D3-00AA9BCDC4BB}" type="datetimeFigureOut">
              <a:rPr lang="en-US" smtClean="0"/>
              <a:t>3/4/14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AB13B-3E61-BA46-B0AC-44F44BAE277F}" type="slidenum">
              <a:rPr lang="en-US" smtClean="0"/>
              <a:t>‹#›</a:t>
            </a:fld>
            <a:endParaRPr lang="en-US"/>
          </a:p>
        </p:txBody>
      </p:sp>
    </p:spTree>
    <p:extLst>
      <p:ext uri="{BB962C8B-B14F-4D97-AF65-F5344CB8AC3E}">
        <p14:creationId xmlns:p14="http://schemas.microsoft.com/office/powerpoint/2010/main" val="8977619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0">
              <a:srgbClr val="F7E9FF"/>
            </a:gs>
            <a:gs pos="100000">
              <a:srgbClr val="0000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CCFDF4-CA5E-B04D-B9D3-00AA9BCDC4BB}" type="datetimeFigureOut">
              <a:rPr lang="en-US" smtClean="0"/>
              <a:t>3/4/14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0AB13B-3E61-BA46-B0AC-44F44BAE277F}" type="slidenum">
              <a:rPr lang="en-US" smtClean="0"/>
              <a:t>‹#›</a:t>
            </a:fld>
            <a:endParaRPr lang="en-US"/>
          </a:p>
        </p:txBody>
      </p:sp>
    </p:spTree>
    <p:extLst>
      <p:ext uri="{BB962C8B-B14F-4D97-AF65-F5344CB8AC3E}">
        <p14:creationId xmlns:p14="http://schemas.microsoft.com/office/powerpoint/2010/main" val="1955848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wmf"/><Relationship Id="rId3" Type="http://schemas.openxmlformats.org/officeDocument/2006/relationships/image" Target="../media/image10.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6"/>
          <p:cNvSpPr>
            <a:spLocks noChangeArrowheads="1"/>
          </p:cNvSpPr>
          <p:nvPr/>
        </p:nvSpPr>
        <p:spPr bwMode="auto">
          <a:xfrm>
            <a:off x="152400" y="0"/>
            <a:ext cx="8974138" cy="6553200"/>
          </a:xfrm>
          <a:prstGeom prst="irregularSeal1">
            <a:avLst/>
          </a:prstGeom>
          <a:solidFill>
            <a:srgbClr val="FFFF00"/>
          </a:solidFill>
          <a:ln w="9525">
            <a:solidFill>
              <a:schemeClr val="tx1"/>
            </a:solidFill>
            <a:miter lim="800000"/>
            <a:headEnd/>
            <a:tailEnd/>
          </a:ln>
        </p:spPr>
        <p:txBody>
          <a:bodyPr wrap="none" anchor="ctr"/>
          <a:lstStyle/>
          <a:p>
            <a:endParaRPr lang="en-US"/>
          </a:p>
        </p:txBody>
      </p:sp>
      <p:sp>
        <p:nvSpPr>
          <p:cNvPr id="4" name="Rectangle 5"/>
          <p:cNvSpPr txBox="1">
            <a:spLocks noChangeArrowheads="1"/>
          </p:cNvSpPr>
          <p:nvPr/>
        </p:nvSpPr>
        <p:spPr>
          <a:xfrm>
            <a:off x="304800" y="304800"/>
            <a:ext cx="8686800" cy="6400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FontTx/>
              <a:buNone/>
              <a:defRPr/>
            </a:pPr>
            <a:r>
              <a:rPr lang="en-US" sz="7200" dirty="0" smtClean="0">
                <a:latin typeface="Trebuchet MS" pitchFamily="34" charset="0"/>
              </a:rPr>
              <a:t>	</a:t>
            </a:r>
          </a:p>
          <a:p>
            <a:pPr algn="ctr">
              <a:buFontTx/>
              <a:buNone/>
              <a:defRPr/>
            </a:pPr>
            <a:r>
              <a:rPr lang="en-US" sz="7200" b="1" u="sng" dirty="0" smtClean="0">
                <a:effectLst>
                  <a:outerShdw blurRad="38100" dist="38100" dir="2700000" algn="tl">
                    <a:srgbClr val="FFFFFF"/>
                  </a:outerShdw>
                </a:effectLst>
                <a:latin typeface="Trebuchet MS" pitchFamily="34" charset="0"/>
              </a:rPr>
              <a:t>Choose Your </a:t>
            </a:r>
          </a:p>
          <a:p>
            <a:pPr algn="ctr">
              <a:buFontTx/>
              <a:buNone/>
              <a:defRPr/>
            </a:pPr>
            <a:r>
              <a:rPr lang="en-US" sz="7200" b="1" u="sng" dirty="0" smtClean="0">
                <a:effectLst>
                  <a:outerShdw blurRad="38100" dist="38100" dir="2700000" algn="tl">
                    <a:srgbClr val="FFFFFF"/>
                  </a:outerShdw>
                </a:effectLst>
                <a:latin typeface="Trebuchet MS" pitchFamily="34" charset="0"/>
              </a:rPr>
              <a:t>Own Adaptation</a:t>
            </a:r>
            <a:endParaRPr lang="en-US" sz="7200" b="1" dirty="0" smtClean="0">
              <a:effectLst>
                <a:outerShdw blurRad="38100" dist="38100" dir="2700000" algn="tl">
                  <a:srgbClr val="FFFFFF"/>
                </a:outerShdw>
              </a:effectLst>
              <a:latin typeface="Trebuchet MS" pitchFamily="34" charset="0"/>
            </a:endParaRPr>
          </a:p>
          <a:p>
            <a:pPr>
              <a:defRPr/>
            </a:pPr>
            <a:endParaRPr lang="en-US" b="1" dirty="0">
              <a:effectLst>
                <a:outerShdw blurRad="38100" dist="38100" dir="2700000" algn="tl">
                  <a:srgbClr val="FFFFFF"/>
                </a:outerShdw>
              </a:effectLst>
            </a:endParaRPr>
          </a:p>
        </p:txBody>
      </p:sp>
    </p:spTree>
    <p:extLst>
      <p:ext uri="{BB962C8B-B14F-4D97-AF65-F5344CB8AC3E}">
        <p14:creationId xmlns:p14="http://schemas.microsoft.com/office/powerpoint/2010/main" val="2523356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 together with your group and “present” your organism.</a:t>
            </a:r>
            <a:endParaRPr lang="en-US" dirty="0"/>
          </a:p>
        </p:txBody>
      </p:sp>
      <p:sp>
        <p:nvSpPr>
          <p:cNvPr id="3" name="Content Placeholder 2"/>
          <p:cNvSpPr>
            <a:spLocks noGrp="1"/>
          </p:cNvSpPr>
          <p:nvPr>
            <p:ph idx="1"/>
          </p:nvPr>
        </p:nvSpPr>
        <p:spPr/>
        <p:txBody>
          <a:bodyPr/>
          <a:lstStyle/>
          <a:p>
            <a:r>
              <a:rPr lang="en-US" dirty="0" smtClean="0"/>
              <a:t>What makes it unique?</a:t>
            </a:r>
          </a:p>
          <a:p>
            <a:endParaRPr lang="en-US" dirty="0"/>
          </a:p>
        </p:txBody>
      </p:sp>
    </p:spTree>
    <p:extLst>
      <p:ext uri="{BB962C8B-B14F-4D97-AF65-F5344CB8AC3E}">
        <p14:creationId xmlns:p14="http://schemas.microsoft.com/office/powerpoint/2010/main" val="2703916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627485" y="622147"/>
            <a:ext cx="7878223" cy="2743200"/>
          </a:xfrm>
          <a:prstGeom prst="rect">
            <a:avLst/>
          </a:prstGeom>
          <a:noFill/>
          <a:ln w="19050">
            <a:solidFill>
              <a:schemeClr val="tx1"/>
            </a:solidFill>
            <a:miter lim="800000"/>
            <a:headEnd/>
            <a:tailEnd/>
          </a:ln>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2800" b="1" dirty="0" smtClean="0">
                <a:latin typeface="Bernard MT Condensed"/>
                <a:cs typeface="Bernard MT Condensed"/>
              </a:rPr>
              <a:t>	</a:t>
            </a:r>
            <a:r>
              <a:rPr lang="en-US" sz="2800" b="1" u="sng" dirty="0" smtClean="0">
                <a:solidFill>
                  <a:srgbClr val="008000"/>
                </a:solidFill>
                <a:latin typeface="Bernard MT Condensed"/>
                <a:cs typeface="Bernard MT Condensed"/>
              </a:rPr>
              <a:t>If you roll a 1</a:t>
            </a:r>
            <a:r>
              <a:rPr lang="en-US" sz="2800" b="1" dirty="0" smtClean="0">
                <a:solidFill>
                  <a:srgbClr val="008000"/>
                </a:solidFill>
                <a:latin typeface="Bernard MT Condensed"/>
                <a:cs typeface="Bernard MT Condensed"/>
              </a:rPr>
              <a:t> </a:t>
            </a:r>
            <a:r>
              <a:rPr lang="en-US" sz="2400" b="1" dirty="0" smtClean="0">
                <a:solidFill>
                  <a:srgbClr val="006600"/>
                </a:solidFill>
                <a:latin typeface="Trebuchet MS" charset="0"/>
              </a:rPr>
              <a:t>= </a:t>
            </a:r>
            <a:r>
              <a:rPr lang="en-US" sz="2800" dirty="0" smtClean="0">
                <a:solidFill>
                  <a:srgbClr val="006600"/>
                </a:solidFill>
                <a:latin typeface="Bernard MT Condensed"/>
                <a:cs typeface="Bernard MT Condensed"/>
              </a:rPr>
              <a:t>Monsoon rains have been falling for several weeks. As a result, most of the streams and rivers have flooded most of the land.</a:t>
            </a:r>
            <a:endParaRPr lang="en-US" sz="2800" dirty="0">
              <a:solidFill>
                <a:srgbClr val="006600"/>
              </a:solidFill>
              <a:latin typeface="Bernard MT Condensed"/>
              <a:cs typeface="Bernard MT Condensed"/>
            </a:endParaRPr>
          </a:p>
        </p:txBody>
      </p:sp>
      <p:pic>
        <p:nvPicPr>
          <p:cNvPr id="6" name="Picture 6" descr="MC90044040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2326" y="2184706"/>
            <a:ext cx="4038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0966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482911" y="4074849"/>
            <a:ext cx="8199977" cy="2418673"/>
          </a:xfrm>
          <a:prstGeom prst="rect">
            <a:avLst/>
          </a:prstGeom>
          <a:noFill/>
          <a:ln w="19050">
            <a:solidFill>
              <a:schemeClr val="tx1"/>
            </a:solidFill>
            <a:miter lim="800000"/>
            <a:headEnd/>
            <a:tailEnd/>
          </a:ln>
        </p:spPr>
        <p:txBody>
          <a:bodyPr/>
          <a:lstStyle/>
          <a:p>
            <a:pPr marL="342900" indent="-342900">
              <a:spcBef>
                <a:spcPct val="20000"/>
              </a:spcBef>
            </a:pPr>
            <a:r>
              <a:rPr lang="en-US" sz="2800" b="1" dirty="0"/>
              <a:t>	</a:t>
            </a:r>
            <a:r>
              <a:rPr lang="en-US" sz="2200" b="1" u="sng" dirty="0">
                <a:solidFill>
                  <a:srgbClr val="FF3300"/>
                </a:solidFill>
                <a:latin typeface="Trebuchet MS" charset="0"/>
              </a:rPr>
              <a:t>If you roll a 2</a:t>
            </a:r>
            <a:r>
              <a:rPr lang="en-US" sz="2200" b="1" dirty="0">
                <a:solidFill>
                  <a:srgbClr val="FF3300"/>
                </a:solidFill>
                <a:latin typeface="Trebuchet MS" charset="0"/>
              </a:rPr>
              <a:t> = </a:t>
            </a:r>
            <a:r>
              <a:rPr lang="en-US" sz="2200" b="1" dirty="0" smtClean="0">
                <a:solidFill>
                  <a:schemeClr val="accent2">
                    <a:lumMod val="75000"/>
                  </a:schemeClr>
                </a:solidFill>
                <a:latin typeface="Trebuchet MS" charset="0"/>
              </a:rPr>
              <a:t>A predator species has </a:t>
            </a:r>
            <a:r>
              <a:rPr lang="en-US" sz="2200" b="1" dirty="0" smtClean="0">
                <a:solidFill>
                  <a:schemeClr val="accent2">
                    <a:lumMod val="75000"/>
                  </a:schemeClr>
                </a:solidFill>
                <a:latin typeface="Trebuchet MS" charset="0"/>
              </a:rPr>
              <a:t>recently been introduced to the island. </a:t>
            </a:r>
            <a:r>
              <a:rPr lang="en-US" sz="2200" b="1" dirty="0" smtClean="0">
                <a:solidFill>
                  <a:schemeClr val="accent2">
                    <a:lumMod val="75000"/>
                  </a:schemeClr>
                </a:solidFill>
                <a:latin typeface="Trebuchet MS" charset="0"/>
              </a:rPr>
              <a:t>In its native habitat (original home), brightly colored organisms were poisonous and therefore they avoid eating organisms</a:t>
            </a:r>
            <a:r>
              <a:rPr lang="en-US" sz="2200" b="1" dirty="0" smtClean="0">
                <a:solidFill>
                  <a:schemeClr val="accent2">
                    <a:lumMod val="75000"/>
                  </a:schemeClr>
                </a:solidFill>
                <a:latin typeface="Trebuchet MS" charset="0"/>
              </a:rPr>
              <a:t> with bright colors. They are excellent hunters.</a:t>
            </a:r>
            <a:endParaRPr lang="en-US" sz="2200" b="1" dirty="0">
              <a:solidFill>
                <a:schemeClr val="accent2">
                  <a:lumMod val="75000"/>
                </a:schemeClr>
              </a:solidFill>
              <a:latin typeface="Trebuchet MS" charset="0"/>
            </a:endParaRPr>
          </a:p>
          <a:p>
            <a:pPr marL="342900" indent="-342900">
              <a:spcBef>
                <a:spcPct val="20000"/>
              </a:spcBef>
            </a:pPr>
            <a:endParaRPr lang="en-US" sz="2200" b="1" dirty="0">
              <a:solidFill>
                <a:srgbClr val="FF3300"/>
              </a:solidFill>
              <a:latin typeface="Trebuchet MS" charset="0"/>
            </a:endParaRPr>
          </a:p>
        </p:txBody>
      </p:sp>
    </p:spTree>
    <p:extLst>
      <p:ext uri="{BB962C8B-B14F-4D97-AF65-F5344CB8AC3E}">
        <p14:creationId xmlns:p14="http://schemas.microsoft.com/office/powerpoint/2010/main" val="3941064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635389"/>
            <a:ext cx="8153400" cy="2888643"/>
          </a:xfrm>
          <a:prstGeom prst="rect">
            <a:avLst/>
          </a:prstGeom>
          <a:noFill/>
          <a:ln w="19050">
            <a:solidFill>
              <a:schemeClr val="tx1"/>
            </a:solidFill>
            <a:miter lim="800000"/>
            <a:headEnd/>
            <a:tailEnd/>
          </a:ln>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2600" b="1" dirty="0" smtClean="0">
                <a:solidFill>
                  <a:srgbClr val="3366FF"/>
                </a:solidFill>
                <a:latin typeface="Trebuchet MS" charset="0"/>
              </a:rPr>
              <a:t>	</a:t>
            </a:r>
            <a:r>
              <a:rPr lang="en-US" sz="2600" b="1" u="sng" dirty="0" smtClean="0">
                <a:solidFill>
                  <a:srgbClr val="3366FF"/>
                </a:solidFill>
                <a:latin typeface="Trebuchet MS" charset="0"/>
              </a:rPr>
              <a:t>If you roll a 3</a:t>
            </a:r>
            <a:r>
              <a:rPr lang="en-US" sz="2600" b="1" dirty="0" smtClean="0">
                <a:solidFill>
                  <a:srgbClr val="3366FF"/>
                </a:solidFill>
                <a:latin typeface="Trebuchet MS" charset="0"/>
              </a:rPr>
              <a:t> </a:t>
            </a:r>
            <a:r>
              <a:rPr lang="en-US" sz="2600" b="1" dirty="0" smtClean="0">
                <a:solidFill>
                  <a:srgbClr val="0066FF"/>
                </a:solidFill>
                <a:latin typeface="Trebuchet MS" charset="0"/>
              </a:rPr>
              <a:t>= </a:t>
            </a:r>
            <a:r>
              <a:rPr lang="en-US" sz="2600" b="1" dirty="0" smtClean="0">
                <a:solidFill>
                  <a:srgbClr val="0000FF"/>
                </a:solidFill>
                <a:latin typeface="Trebuchet MS" charset="0"/>
              </a:rPr>
              <a:t>Humans have recently inhabited the island and want to develop it into a popular vacation destination. Unfortunately, they consider your species to be a pest and spray chemicals to repel you.</a:t>
            </a:r>
            <a:r>
              <a:rPr lang="en-US" sz="2600" dirty="0" smtClean="0">
                <a:solidFill>
                  <a:srgbClr val="0000FF"/>
                </a:solidFill>
                <a:latin typeface="Trebuchet MS" charset="0"/>
              </a:rPr>
              <a:t>  This chemical most strongly affects organisms of your species with exposed skin.</a:t>
            </a:r>
            <a:endParaRPr lang="en-US" sz="2600" dirty="0">
              <a:solidFill>
                <a:srgbClr val="0000FF"/>
              </a:solidFill>
              <a:latin typeface="Trebuchet MS" charset="0"/>
            </a:endParaRPr>
          </a:p>
        </p:txBody>
      </p:sp>
      <p:pic>
        <p:nvPicPr>
          <p:cNvPr id="5" name="Picture 9" descr="MC900212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21893">
            <a:off x="3647002" y="3307715"/>
            <a:ext cx="2469761" cy="2845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3811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019477" y="3239850"/>
            <a:ext cx="7478130" cy="2677656"/>
          </a:xfrm>
          <a:prstGeom prst="rect">
            <a:avLst/>
          </a:prstGeom>
          <a:noFill/>
          <a:ln w="19050">
            <a:solidFill>
              <a:schemeClr val="tx1"/>
            </a:solidFill>
            <a:miter lim="800000"/>
            <a:headEnd/>
            <a:tailEnd/>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b="1" u="sng" dirty="0">
                <a:solidFill>
                  <a:srgbClr val="FF00BF"/>
                </a:solidFill>
                <a:latin typeface="Trebuchet MS" charset="0"/>
              </a:rPr>
              <a:t>If you roll a 4</a:t>
            </a:r>
            <a:r>
              <a:rPr lang="en-US" b="1" dirty="0">
                <a:solidFill>
                  <a:srgbClr val="FF00BF"/>
                </a:solidFill>
                <a:latin typeface="Trebuchet MS" charset="0"/>
              </a:rPr>
              <a:t> </a:t>
            </a:r>
            <a:r>
              <a:rPr lang="en-US" b="1" dirty="0">
                <a:solidFill>
                  <a:srgbClr val="CC0099"/>
                </a:solidFill>
                <a:latin typeface="Trebuchet MS" charset="0"/>
              </a:rPr>
              <a:t>= In the last few years, the amount of rainfall has been steadily decreasing. This has had a large impact on the amount and types of vegetation available. It has also lowered the water level in the rivers and </a:t>
            </a:r>
            <a:r>
              <a:rPr lang="en-US" b="1" dirty="0" smtClean="0">
                <a:solidFill>
                  <a:srgbClr val="CC0099"/>
                </a:solidFill>
                <a:latin typeface="Trebuchet MS" charset="0"/>
              </a:rPr>
              <a:t>streams. This has increased fighting for water between all inhabitants of the island.</a:t>
            </a:r>
            <a:endParaRPr lang="en-US" dirty="0">
              <a:solidFill>
                <a:srgbClr val="CC0099"/>
              </a:solidFill>
              <a:latin typeface="Trebuchet MS" charset="0"/>
            </a:endParaRPr>
          </a:p>
        </p:txBody>
      </p:sp>
      <p:pic>
        <p:nvPicPr>
          <p:cNvPr id="4" name="Picture 6" descr="MC90044170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2550" y="327546"/>
            <a:ext cx="2011376" cy="2746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1430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8967" y="644681"/>
            <a:ext cx="7735140" cy="2754132"/>
          </a:xfrm>
          <a:prstGeom prst="rect">
            <a:avLst/>
          </a:prstGeom>
          <a:noFill/>
          <a:ln w="19050">
            <a:solidFill>
              <a:schemeClr val="tx1"/>
            </a:solidFill>
            <a:miter lim="800000"/>
            <a:headEnd/>
            <a:tailEnd/>
          </a:ln>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2400" b="1" dirty="0" smtClean="0">
                <a:latin typeface="Trebuchet MS" charset="0"/>
              </a:rPr>
              <a:t>	</a:t>
            </a:r>
            <a:r>
              <a:rPr lang="en-US" sz="2400" b="1" u="sng" dirty="0" smtClean="0">
                <a:solidFill>
                  <a:schemeClr val="accent6">
                    <a:lumMod val="60000"/>
                    <a:lumOff val="40000"/>
                  </a:schemeClr>
                </a:solidFill>
                <a:latin typeface="Trebuchet MS" charset="0"/>
              </a:rPr>
              <a:t>If you roll a 5</a:t>
            </a:r>
            <a:r>
              <a:rPr lang="en-US" sz="2400" b="1" dirty="0" smtClean="0">
                <a:solidFill>
                  <a:schemeClr val="accent6">
                    <a:lumMod val="60000"/>
                    <a:lumOff val="40000"/>
                  </a:schemeClr>
                </a:solidFill>
                <a:latin typeface="Trebuchet MS" charset="0"/>
              </a:rPr>
              <a:t> </a:t>
            </a:r>
            <a:r>
              <a:rPr lang="en-US" sz="2400" b="1" dirty="0" smtClean="0">
                <a:solidFill>
                  <a:srgbClr val="FF9900"/>
                </a:solidFill>
                <a:latin typeface="Trebuchet MS" charset="0"/>
              </a:rPr>
              <a:t>= Human explorers recently visited the island and greatly admired your beautiful, </a:t>
            </a:r>
            <a:r>
              <a:rPr lang="en-US" sz="2400" b="1" dirty="0" smtClean="0">
                <a:solidFill>
                  <a:srgbClr val="FF9900"/>
                </a:solidFill>
                <a:latin typeface="Trebuchet MS" charset="0"/>
              </a:rPr>
              <a:t>bright colors. </a:t>
            </a:r>
            <a:r>
              <a:rPr lang="en-US" sz="2400" b="1" dirty="0" smtClean="0">
                <a:solidFill>
                  <a:srgbClr val="FF9900"/>
                </a:solidFill>
                <a:latin typeface="Trebuchet MS" charset="0"/>
              </a:rPr>
              <a:t>They brought their discovery back to the mainland, and now </a:t>
            </a:r>
            <a:r>
              <a:rPr lang="en-US" sz="2400" b="1" dirty="0" smtClean="0">
                <a:solidFill>
                  <a:srgbClr val="FF9900"/>
                </a:solidFill>
                <a:latin typeface="Trebuchet MS" charset="0"/>
              </a:rPr>
              <a:t>you are a greatly prized trophy. </a:t>
            </a:r>
            <a:r>
              <a:rPr lang="en-US" sz="2400" b="1" dirty="0" smtClean="0">
                <a:solidFill>
                  <a:srgbClr val="FF9900"/>
                </a:solidFill>
                <a:latin typeface="Trebuchet MS" charset="0"/>
              </a:rPr>
              <a:t>Hunting parties regularly visit the island to bring </a:t>
            </a:r>
            <a:r>
              <a:rPr lang="en-US" sz="2400" b="1" dirty="0" smtClean="0">
                <a:solidFill>
                  <a:srgbClr val="FF9900"/>
                </a:solidFill>
                <a:latin typeface="Trebuchet MS" charset="0"/>
              </a:rPr>
              <a:t>you back to the mainland to sell.</a:t>
            </a:r>
            <a:endParaRPr lang="en-US" sz="2400" b="1" dirty="0">
              <a:solidFill>
                <a:srgbClr val="FF9900"/>
              </a:solidFill>
              <a:latin typeface="Trebuchet MS" charset="0"/>
            </a:endParaRPr>
          </a:p>
        </p:txBody>
      </p:sp>
      <p:pic>
        <p:nvPicPr>
          <p:cNvPr id="4" name="Picture 6" descr="MC90024285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1040" y="3699733"/>
            <a:ext cx="2969921" cy="182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1605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465025" y="2840465"/>
            <a:ext cx="8146320" cy="1703211"/>
          </a:xfrm>
          <a:prstGeom prst="rect">
            <a:avLst/>
          </a:prstGeom>
          <a:noFill/>
          <a:ln w="19050">
            <a:solidFill>
              <a:schemeClr val="tx1"/>
            </a:solidFill>
            <a:miter lim="800000"/>
            <a:headEnd/>
            <a:tailEnd/>
          </a:ln>
        </p:spPr>
        <p:txBody>
          <a:bodyPr/>
          <a:lstStyle/>
          <a:p>
            <a:pPr marL="342900" indent="-342900">
              <a:spcBef>
                <a:spcPct val="20000"/>
              </a:spcBef>
            </a:pPr>
            <a:r>
              <a:rPr lang="en-US" sz="2800" b="1" dirty="0">
                <a:solidFill>
                  <a:schemeClr val="accent4">
                    <a:lumMod val="40000"/>
                    <a:lumOff val="60000"/>
                  </a:schemeClr>
                </a:solidFill>
              </a:rPr>
              <a:t>	</a:t>
            </a:r>
            <a:r>
              <a:rPr lang="en-US" sz="2400" b="1" u="sng" dirty="0">
                <a:solidFill>
                  <a:schemeClr val="accent4">
                    <a:lumMod val="60000"/>
                    <a:lumOff val="40000"/>
                  </a:schemeClr>
                </a:solidFill>
              </a:rPr>
              <a:t>If you roll a 6</a:t>
            </a:r>
            <a:r>
              <a:rPr lang="en-US" sz="2400" b="1" dirty="0">
                <a:solidFill>
                  <a:schemeClr val="accent4">
                    <a:lumMod val="60000"/>
                    <a:lumOff val="40000"/>
                  </a:schemeClr>
                </a:solidFill>
              </a:rPr>
              <a:t> </a:t>
            </a:r>
            <a:r>
              <a:rPr lang="en-US" sz="2400" b="1" dirty="0">
                <a:solidFill>
                  <a:srgbClr val="9900CC"/>
                </a:solidFill>
              </a:rPr>
              <a:t>= A new disease has recently </a:t>
            </a:r>
            <a:r>
              <a:rPr lang="en-US" sz="2400" b="1" dirty="0" smtClean="0">
                <a:solidFill>
                  <a:srgbClr val="9900CC"/>
                </a:solidFill>
              </a:rPr>
              <a:t>affected </a:t>
            </a:r>
            <a:r>
              <a:rPr lang="en-US" sz="2400" b="1" dirty="0">
                <a:solidFill>
                  <a:srgbClr val="9900CC"/>
                </a:solidFill>
              </a:rPr>
              <a:t>much of the </a:t>
            </a:r>
            <a:r>
              <a:rPr lang="en-US" sz="2400" b="1" dirty="0" smtClean="0">
                <a:solidFill>
                  <a:srgbClr val="9900CC"/>
                </a:solidFill>
              </a:rPr>
              <a:t>land vegetation </a:t>
            </a:r>
            <a:r>
              <a:rPr lang="en-US" sz="2400" b="1" dirty="0">
                <a:solidFill>
                  <a:srgbClr val="9900CC"/>
                </a:solidFill>
              </a:rPr>
              <a:t>on the island. This causes a </a:t>
            </a:r>
            <a:r>
              <a:rPr lang="en-US" sz="2400" b="1" dirty="0" smtClean="0">
                <a:solidFill>
                  <a:srgbClr val="9900CC"/>
                </a:solidFill>
              </a:rPr>
              <a:t>negative </a:t>
            </a:r>
            <a:r>
              <a:rPr lang="en-US" sz="2400" b="1" dirty="0">
                <a:solidFill>
                  <a:srgbClr val="9900CC"/>
                </a:solidFill>
              </a:rPr>
              <a:t>effect </a:t>
            </a:r>
            <a:r>
              <a:rPr lang="en-US" sz="2400" b="1" dirty="0" smtClean="0">
                <a:solidFill>
                  <a:srgbClr val="9900CC"/>
                </a:solidFill>
              </a:rPr>
              <a:t>throughout </a:t>
            </a:r>
            <a:r>
              <a:rPr lang="en-US" sz="2400" b="1" dirty="0">
                <a:solidFill>
                  <a:srgbClr val="9900CC"/>
                </a:solidFill>
              </a:rPr>
              <a:t>the food web. Nothing </a:t>
            </a:r>
            <a:r>
              <a:rPr lang="en-US" sz="2400" b="1" dirty="0" smtClean="0">
                <a:solidFill>
                  <a:srgbClr val="9900CC"/>
                </a:solidFill>
              </a:rPr>
              <a:t>on land has </a:t>
            </a:r>
            <a:r>
              <a:rPr lang="en-US" sz="2400" b="1" dirty="0">
                <a:solidFill>
                  <a:srgbClr val="9900CC"/>
                </a:solidFill>
              </a:rPr>
              <a:t>been left </a:t>
            </a:r>
            <a:r>
              <a:rPr lang="en-US" sz="2400" b="1" dirty="0" smtClean="0">
                <a:solidFill>
                  <a:srgbClr val="9900CC"/>
                </a:solidFill>
              </a:rPr>
              <a:t>untouched by this disease.</a:t>
            </a:r>
            <a:r>
              <a:rPr lang="en-US" sz="2400" b="1" dirty="0" smtClean="0"/>
              <a:t> </a:t>
            </a:r>
            <a:endParaRPr lang="en-US" sz="2400" b="1" dirty="0"/>
          </a:p>
          <a:p>
            <a:pPr marL="342900" indent="-342900">
              <a:spcBef>
                <a:spcPct val="20000"/>
              </a:spcBef>
            </a:pPr>
            <a:endParaRPr lang="en-US" sz="2400" b="1" dirty="0">
              <a:solidFill>
                <a:srgbClr val="9900CC"/>
              </a:solidFill>
              <a:latin typeface="Trebuchet MS" charset="0"/>
            </a:endParaRPr>
          </a:p>
          <a:p>
            <a:pPr marL="342900" indent="-342900">
              <a:spcBef>
                <a:spcPct val="20000"/>
              </a:spcBef>
            </a:pPr>
            <a:endParaRPr lang="en-US" sz="2200" b="1" dirty="0">
              <a:solidFill>
                <a:srgbClr val="FF3300"/>
              </a:solidFill>
              <a:latin typeface="Trebuchet MS" charset="0"/>
            </a:endParaRPr>
          </a:p>
        </p:txBody>
      </p:sp>
      <p:pic>
        <p:nvPicPr>
          <p:cNvPr id="5" name="Picture 9" descr="MC90001474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790590"/>
            <a:ext cx="3505200" cy="139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MC90027298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304105"/>
            <a:ext cx="3200400" cy="22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8461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23368" y="529137"/>
            <a:ext cx="8195202" cy="58961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3600" dirty="0" smtClean="0">
                <a:solidFill>
                  <a:srgbClr val="FF0000"/>
                </a:solidFill>
              </a:rPr>
              <a:t>	</a:t>
            </a:r>
            <a:r>
              <a:rPr lang="en-US" sz="2800" dirty="0" smtClean="0">
                <a:solidFill>
                  <a:schemeClr val="tx2"/>
                </a:solidFill>
              </a:rPr>
              <a:t>Now that you know your fate, it i</a:t>
            </a:r>
            <a:r>
              <a:rPr lang="en-US" altLang="ja-JP" sz="2800" dirty="0" smtClean="0">
                <a:solidFill>
                  <a:schemeClr val="tx2"/>
                </a:solidFill>
              </a:rPr>
              <a:t>s up to you to decide what adaptation(s) you would expect to see several generations after this event. Remember that an adaptation is not a conscious choice and is not the same as just </a:t>
            </a:r>
            <a:r>
              <a:rPr lang="ja-JP" altLang="en-US" sz="2800" dirty="0" smtClean="0">
                <a:solidFill>
                  <a:schemeClr val="tx2"/>
                </a:solidFill>
              </a:rPr>
              <a:t>“</a:t>
            </a:r>
            <a:r>
              <a:rPr lang="en-US" altLang="ja-JP" sz="2800" dirty="0" smtClean="0">
                <a:solidFill>
                  <a:schemeClr val="tx2"/>
                </a:solidFill>
              </a:rPr>
              <a:t>trying to survive.</a:t>
            </a:r>
            <a:r>
              <a:rPr lang="ja-JP" altLang="en-US" sz="2800" dirty="0" smtClean="0">
                <a:solidFill>
                  <a:schemeClr val="tx2"/>
                </a:solidFill>
              </a:rPr>
              <a:t>”</a:t>
            </a:r>
            <a:r>
              <a:rPr lang="en-US" altLang="ja-JP" sz="2800" dirty="0" smtClean="0">
                <a:solidFill>
                  <a:schemeClr val="tx2"/>
                </a:solidFill>
              </a:rPr>
              <a:t> </a:t>
            </a:r>
            <a:r>
              <a:rPr lang="en-US" altLang="ja-JP" sz="2400" dirty="0" smtClean="0">
                <a:solidFill>
                  <a:schemeClr val="tx2"/>
                </a:solidFill>
              </a:rPr>
              <a:t>	</a:t>
            </a:r>
            <a:endParaRPr lang="en-US" altLang="ja-JP"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a:p>
            <a:pPr>
              <a:buFontTx/>
              <a:buNone/>
            </a:pPr>
            <a:r>
              <a:rPr lang="en-US" altLang="ja-JP" sz="2400" dirty="0" smtClean="0">
                <a:solidFill>
                  <a:schemeClr val="tx2"/>
                </a:solidFill>
              </a:rPr>
              <a:t>	</a:t>
            </a:r>
            <a:endParaRPr lang="en-US" sz="2400" dirty="0" smtClean="0">
              <a:solidFill>
                <a:schemeClr val="tx2"/>
              </a:solidFill>
            </a:endParaRPr>
          </a:p>
          <a:p>
            <a:pPr>
              <a:buFontTx/>
              <a:buNone/>
            </a:pPr>
            <a:r>
              <a:rPr lang="en-US" sz="2400" dirty="0" smtClean="0">
                <a:solidFill>
                  <a:schemeClr val="tx2"/>
                </a:solidFill>
              </a:rPr>
              <a:t>	</a:t>
            </a:r>
            <a:r>
              <a:rPr lang="en-US" sz="2800" dirty="0" smtClean="0">
                <a:solidFill>
                  <a:schemeClr val="tx2"/>
                </a:solidFill>
              </a:rPr>
              <a:t>Fill out the table (next slide) to explain how your species will adapt to its new environment and ultimately ensure survival of the species. Once you have determined any and all adaptations you would like to see, draw an AFTER version of your critter with the adaptations.</a:t>
            </a:r>
          </a:p>
          <a:p>
            <a:pPr>
              <a:buFontTx/>
              <a:buNone/>
            </a:pPr>
            <a:endParaRPr lang="en-US" sz="2200" dirty="0" smtClean="0">
              <a:solidFill>
                <a:schemeClr val="tx2"/>
              </a:solidFill>
              <a:latin typeface="Footlight MT Light" charset="0"/>
            </a:endParaRPr>
          </a:p>
          <a:p>
            <a:pPr>
              <a:buFontTx/>
              <a:buNone/>
            </a:pPr>
            <a:endParaRPr lang="en-US" sz="1800" dirty="0">
              <a:latin typeface="Arial" charset="0"/>
            </a:endParaRPr>
          </a:p>
        </p:txBody>
      </p:sp>
    </p:spTree>
    <p:extLst>
      <p:ext uri="{BB962C8B-B14F-4D97-AF65-F5344CB8AC3E}">
        <p14:creationId xmlns:p14="http://schemas.microsoft.com/office/powerpoint/2010/main" val="960381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47"/>
          <p:cNvGraphicFramePr>
            <a:graphicFrameLocks/>
          </p:cNvGraphicFramePr>
          <p:nvPr>
            <p:extLst>
              <p:ext uri="{D42A27DB-BD31-4B8C-83A1-F6EECF244321}">
                <p14:modId xmlns:p14="http://schemas.microsoft.com/office/powerpoint/2010/main" val="2387696097"/>
              </p:ext>
            </p:extLst>
          </p:nvPr>
        </p:nvGraphicFramePr>
        <p:xfrm>
          <a:off x="578341" y="427582"/>
          <a:ext cx="8006733" cy="6143993"/>
        </p:xfrm>
        <a:graphic>
          <a:graphicData uri="http://schemas.openxmlformats.org/drawingml/2006/table">
            <a:tbl>
              <a:tblPr/>
              <a:tblGrid>
                <a:gridCol w="2549324"/>
                <a:gridCol w="2788498"/>
                <a:gridCol w="2668911"/>
              </a:tblGrid>
              <a:tr h="96662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Problem(</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s</a:t>
                      </a:r>
                      <a:r>
                        <a:rPr lang="en-US" sz="28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a:t>
                      </a: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Impact(s)</a:t>
                      </a:r>
                      <a:r>
                        <a:rPr kumimoji="0" lang="en-US" sz="11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on</a:t>
                      </a:r>
                      <a:r>
                        <a:rPr kumimoji="0" lang="en-US" sz="11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the</a:t>
                      </a:r>
                      <a:r>
                        <a:rPr kumimoji="0" lang="en-US" sz="11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species</a:t>
                      </a:r>
                      <a:r>
                        <a:rPr kumimoji="0" lang="en-US" sz="11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(who</a:t>
                      </a:r>
                      <a:r>
                        <a:rPr kumimoji="0" lang="en-US" sz="11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4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dies?)</a:t>
                      </a: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Adaptation(s)</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that</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help</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some</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of</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your</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species</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to</a:t>
                      </a:r>
                      <a:r>
                        <a:rPr kumimoji="0" lang="en-US" sz="1200" b="1" i="0" u="none" strike="noStrike" cap="none" normalizeH="0" baseline="0" dirty="0">
                          <a:ln>
                            <a:noFill/>
                          </a:ln>
                          <a:solidFill>
                            <a:schemeClr val="tx1"/>
                          </a:solidFill>
                          <a:effectLst>
                            <a:outerShdw blurRad="38100" dist="38100" dir="2700000" algn="tl">
                              <a:srgbClr val="FFFFFF"/>
                            </a:outerShdw>
                          </a:effectLst>
                          <a:latin typeface="Trebuchet MS" charset="0"/>
                          <a:ea typeface="ＭＳ Ｐゴシック" charset="0"/>
                        </a:rPr>
                        <a:t> </a:t>
                      </a:r>
                      <a:r>
                        <a:rPr lang="en-US" sz="2000" b="1" kern="1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survive</a:t>
                      </a:r>
                      <a:endPar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endParaRP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53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THINK</a:t>
                      </a:r>
                      <a:r>
                        <a:rPr kumimoji="0" lang="en-US" sz="2000" b="0" i="0" u="none" strike="noStrike" cap="none" normalizeH="0" baseline="0" dirty="0">
                          <a:ln>
                            <a:noFill/>
                          </a:ln>
                          <a:solidFill>
                            <a:schemeClr val="tx1"/>
                          </a:solidFill>
                          <a:effectLst/>
                          <a:latin typeface="Arial Narrow" charset="0"/>
                          <a:ea typeface="ＭＳ Ｐゴシック" charset="0"/>
                        </a:rPr>
                        <a:t>: What problem has your species been faced with?</a:t>
                      </a:r>
                    </a:p>
                    <a:p>
                      <a:pPr marL="0" marR="0" lvl="0" indent="0" algn="l" defTabSz="914400" rtl="0" eaLnBrk="1" fontAlgn="base" latinLnBrk="0" hangingPunct="1">
                        <a:lnSpc>
                          <a:spcPct val="100000"/>
                        </a:lnSpc>
                        <a:spcBef>
                          <a:spcPct val="20000"/>
                        </a:spcBef>
                        <a:spcAft>
                          <a:spcPct val="0"/>
                        </a:spcAft>
                        <a:buClrTx/>
                        <a:buSzTx/>
                        <a:buFontTx/>
                        <a:buNone/>
                        <a:tabLst/>
                      </a:pPr>
                      <a:endPar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endParaRP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THINK</a:t>
                      </a:r>
                      <a:r>
                        <a:rPr kumimoji="0" lang="en-US" sz="2000" b="0" i="0" u="none" strike="noStrike" cap="none" normalizeH="0" baseline="0" dirty="0">
                          <a:ln>
                            <a:noFill/>
                          </a:ln>
                          <a:solidFill>
                            <a:schemeClr val="tx1"/>
                          </a:solidFill>
                          <a:effectLst/>
                          <a:latin typeface="Arial Narrow" charset="0"/>
                          <a:ea typeface="ＭＳ Ｐゴシック" charset="0"/>
                        </a:rPr>
                        <a:t>: What impact does this have on your species? Who will die? Why will they die? Explain.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Narrow" charset="0"/>
                        <a:ea typeface="ＭＳ Ｐゴシック"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Narrow" charset="0"/>
                        <a:ea typeface="ＭＳ Ｐゴシック"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Narrow" charset="0"/>
                        <a:ea typeface="ＭＳ Ｐゴシック" charset="0"/>
                      </a:endParaRP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000" b="1" kern="12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THINK</a:t>
                      </a:r>
                      <a:r>
                        <a:rPr kumimoji="0" lang="en-US" sz="2000" b="0" i="0" u="none" strike="noStrike" cap="none" normalizeH="0" baseline="0" dirty="0">
                          <a:ln>
                            <a:noFill/>
                          </a:ln>
                          <a:solidFill>
                            <a:schemeClr val="tx1"/>
                          </a:solidFill>
                          <a:effectLst/>
                          <a:latin typeface="Arial Narrow" charset="0"/>
                          <a:ea typeface="ＭＳ Ｐゴシック" charset="0"/>
                        </a:rPr>
                        <a:t>: What adaptations would help your species to survive?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Narrow" charset="0"/>
                        <a:ea typeface="ＭＳ Ｐゴシック" charset="0"/>
                      </a:endParaRP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61845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00167" y="457200"/>
            <a:ext cx="8118403" cy="6096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fontAlgn="base">
              <a:spcAft>
                <a:spcPct val="0"/>
              </a:spcAft>
              <a:buNone/>
            </a:pP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Drawing of Organism</a:t>
            </a:r>
            <a:r>
              <a:rPr lang="en-US" sz="2800" dirty="0" smtClean="0">
                <a:latin typeface="Trebuchet MS" charset="0"/>
              </a:rPr>
              <a:t>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(with</a:t>
            </a:r>
            <a:r>
              <a:rPr lang="en-US" sz="2800" dirty="0" smtClean="0">
                <a:latin typeface="Trebuchet MS" charset="0"/>
              </a:rPr>
              <a:t> </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adaptations)</a:t>
            </a:r>
            <a:endParaRPr lang="en-US" sz="2800" dirty="0">
              <a:latin typeface="Trebuchet MS" charset="0"/>
            </a:endParaRPr>
          </a:p>
        </p:txBody>
      </p:sp>
    </p:spTree>
    <p:extLst>
      <p:ext uri="{BB962C8B-B14F-4D97-AF65-F5344CB8AC3E}">
        <p14:creationId xmlns:p14="http://schemas.microsoft.com/office/powerpoint/2010/main" val="1337210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01"/>
            <a:ext cx="8055528" cy="3326007"/>
          </a:xfrm>
        </p:spPr>
        <p:txBody>
          <a:bodyPr>
            <a:normAutofit fontScale="92500" lnSpcReduction="20000"/>
          </a:bodyPr>
          <a:lstStyle/>
          <a:p>
            <a:pPr algn="ctr">
              <a:lnSpc>
                <a:spcPct val="150000"/>
              </a:lnSpc>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By Following these simple steps, you will be able to create your very own unique organism.</a:t>
            </a:r>
          </a:p>
          <a:p>
            <a:pPr algn="ctr">
              <a:lnSpc>
                <a:spcPct val="150000"/>
              </a:lnSpc>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A simple roll of the die, and you are on your way!</a:t>
            </a:r>
          </a:p>
          <a:p>
            <a:pPr algn="ctr">
              <a:lnSpc>
                <a:spcPct val="150000"/>
              </a:lnSpc>
            </a:pPr>
            <a:endParaRPr lang="en-US" dirty="0"/>
          </a:p>
        </p:txBody>
      </p:sp>
      <p:pic>
        <p:nvPicPr>
          <p:cNvPr id="4" name="Picture 3" descr="Male panther chamele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1333" y="3658608"/>
            <a:ext cx="3513621" cy="2635216"/>
          </a:xfrm>
          <a:prstGeom prst="rect">
            <a:avLst/>
          </a:prstGeom>
        </p:spPr>
      </p:pic>
      <p:pic>
        <p:nvPicPr>
          <p:cNvPr id="6" name="Picture 5" descr="di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709" y="3008523"/>
            <a:ext cx="1574713" cy="1581743"/>
          </a:xfrm>
          <a:prstGeom prst="rect">
            <a:avLst/>
          </a:prstGeom>
        </p:spPr>
      </p:pic>
    </p:spTree>
    <p:extLst>
      <p:ext uri="{BB962C8B-B14F-4D97-AF65-F5344CB8AC3E}">
        <p14:creationId xmlns:p14="http://schemas.microsoft.com/office/powerpoint/2010/main" val="4134429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9848"/>
            <a:ext cx="8229600" cy="5506316"/>
          </a:xfrm>
        </p:spPr>
        <p:txBody>
          <a:bodyPr/>
          <a:lstStyle/>
          <a:p>
            <a:pPr algn="ctr">
              <a:lnSpc>
                <a:spcPct val="150000"/>
              </a:lnSpc>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Be sure to circle your adaptation after each roll of the die.</a:t>
            </a:r>
          </a:p>
          <a:p>
            <a:pPr algn="ctr">
              <a:lnSpc>
                <a:spcPct val="150000"/>
              </a:lnSpc>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You will draw your organism after all the body parts have been chosen.</a:t>
            </a:r>
          </a:p>
          <a:p>
            <a:pPr algn="ctr">
              <a:lnSpc>
                <a:spcPct val="150000"/>
              </a:lnSpc>
            </a:pPr>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a:p>
            <a:pPr algn="ctr">
              <a:lnSpc>
                <a:spcPct val="150000"/>
              </a:lnSpc>
            </a:pPr>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a:p>
            <a:pPr algn="ctr">
              <a:lnSpc>
                <a:spcPct val="150000"/>
              </a:lnSpc>
            </a:pPr>
            <a:endParaRPr lang="en-US" dirty="0"/>
          </a:p>
        </p:txBody>
      </p:sp>
      <p:pic>
        <p:nvPicPr>
          <p:cNvPr id="4" name="Picture 3" descr="drawn organism.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6430" y="3941556"/>
            <a:ext cx="3479800" cy="2336800"/>
          </a:xfrm>
          <a:prstGeom prst="rect">
            <a:avLst/>
          </a:prstGeom>
        </p:spPr>
      </p:pic>
    </p:spTree>
    <p:extLst>
      <p:ext uri="{BB962C8B-B14F-4D97-AF65-F5344CB8AC3E}">
        <p14:creationId xmlns:p14="http://schemas.microsoft.com/office/powerpoint/2010/main" val="234240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6300"/>
            <a:ext cx="8229600" cy="725676"/>
          </a:xfrm>
        </p:spPr>
        <p:txBody>
          <a:bodyPr>
            <a:normAutofit fontScale="90000"/>
          </a:bodyPr>
          <a:lstStyle/>
          <a:p>
            <a:r>
              <a:rPr lang="en-US"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Head</a:t>
            </a:r>
            <a:r>
              <a:rPr lang="en-US" dirty="0" smtClean="0"/>
              <a:t> </a:t>
            </a:r>
            <a:r>
              <a:rPr lang="en-US"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Parts</a:t>
            </a:r>
          </a:p>
        </p:txBody>
      </p:sp>
      <p:sp>
        <p:nvSpPr>
          <p:cNvPr id="5" name="Content Placeholder 4"/>
          <p:cNvSpPr>
            <a:spLocks noGrp="1"/>
          </p:cNvSpPr>
          <p:nvPr>
            <p:ph sz="half" idx="1"/>
          </p:nvPr>
        </p:nvSpPr>
        <p:spPr>
          <a:xfrm>
            <a:off x="457200" y="891976"/>
            <a:ext cx="4038600" cy="5744920"/>
          </a:xfrm>
        </p:spPr>
        <p:txBody>
          <a:body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Eyes</a:t>
            </a:r>
          </a:p>
          <a:p>
            <a:pPr marL="457200" lvl="1" indent="0">
              <a:lnSpc>
                <a:spcPct val="80000"/>
              </a:lnSpc>
              <a:buNone/>
            </a:pPr>
            <a:r>
              <a:rPr lang="en-US" dirty="0" smtClean="0"/>
              <a:t>1 – One</a:t>
            </a:r>
          </a:p>
          <a:p>
            <a:pPr marL="457200" lvl="1" indent="0">
              <a:lnSpc>
                <a:spcPct val="80000"/>
              </a:lnSpc>
              <a:buNone/>
            </a:pPr>
            <a:r>
              <a:rPr lang="en-US" dirty="0" smtClean="0"/>
              <a:t>2 – Two in front of head</a:t>
            </a:r>
          </a:p>
          <a:p>
            <a:pPr marL="457200" lvl="1" indent="0">
              <a:lnSpc>
                <a:spcPct val="80000"/>
              </a:lnSpc>
              <a:buNone/>
            </a:pPr>
            <a:r>
              <a:rPr lang="en-US" dirty="0" smtClean="0"/>
              <a:t>3 – Two, 1 on each side</a:t>
            </a:r>
          </a:p>
          <a:p>
            <a:pPr marL="457200" lvl="1" indent="0">
              <a:lnSpc>
                <a:spcPct val="80000"/>
              </a:lnSpc>
              <a:buNone/>
            </a:pPr>
            <a:r>
              <a:rPr lang="en-US" dirty="0" smtClean="0"/>
              <a:t>4 – Two very large</a:t>
            </a:r>
          </a:p>
          <a:p>
            <a:pPr marL="457200" lvl="1" indent="0">
              <a:lnSpc>
                <a:spcPct val="80000"/>
              </a:lnSpc>
              <a:buNone/>
            </a:pPr>
            <a:r>
              <a:rPr lang="en-US" dirty="0" smtClean="0"/>
              <a:t>5 – None</a:t>
            </a:r>
          </a:p>
          <a:p>
            <a:pPr marL="457200" lvl="1" indent="0">
              <a:lnSpc>
                <a:spcPct val="80000"/>
              </a:lnSpc>
              <a:buNone/>
            </a:pPr>
            <a:r>
              <a:rPr lang="en-US" dirty="0" smtClean="0"/>
              <a:t>6 – Two compound eyes</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Ears</a:t>
            </a:r>
          </a:p>
          <a:p>
            <a:pPr marL="457200" lvl="1" indent="0">
              <a:lnSpc>
                <a:spcPct val="80000"/>
              </a:lnSpc>
              <a:buNone/>
            </a:pPr>
            <a:r>
              <a:rPr lang="en-US" dirty="0" smtClean="0"/>
              <a:t>1 – One on top of head</a:t>
            </a:r>
          </a:p>
          <a:p>
            <a:pPr marL="457200" lvl="1" indent="0">
              <a:lnSpc>
                <a:spcPct val="80000"/>
              </a:lnSpc>
              <a:buNone/>
            </a:pPr>
            <a:r>
              <a:rPr lang="en-US" dirty="0" smtClean="0"/>
              <a:t>2 – Two, 1 on each side</a:t>
            </a:r>
          </a:p>
          <a:p>
            <a:pPr marL="457200" lvl="1" indent="0">
              <a:lnSpc>
                <a:spcPct val="80000"/>
              </a:lnSpc>
              <a:buNone/>
            </a:pPr>
            <a:r>
              <a:rPr lang="en-US" dirty="0" smtClean="0"/>
              <a:t>3 – None</a:t>
            </a:r>
          </a:p>
          <a:p>
            <a:pPr marL="457200" lvl="1" indent="0">
              <a:lnSpc>
                <a:spcPct val="80000"/>
              </a:lnSpc>
              <a:buNone/>
            </a:pPr>
            <a:r>
              <a:rPr lang="en-US" dirty="0" smtClean="0"/>
              <a:t>4 – Antennae (choose #)</a:t>
            </a:r>
          </a:p>
          <a:p>
            <a:pPr marL="457200" lvl="1" indent="0">
              <a:lnSpc>
                <a:spcPct val="80000"/>
              </a:lnSpc>
              <a:buNone/>
            </a:pPr>
            <a:r>
              <a:rPr lang="en-US" dirty="0" smtClean="0"/>
              <a:t>5 – Tentacles (choose #)</a:t>
            </a:r>
          </a:p>
          <a:p>
            <a:pPr marL="457200" lvl="1" indent="0">
              <a:lnSpc>
                <a:spcPct val="80000"/>
              </a:lnSpc>
              <a:buNone/>
            </a:pPr>
            <a:r>
              <a:rPr lang="en-US" dirty="0" smtClean="0"/>
              <a:t>6 – Sonar only</a:t>
            </a:r>
          </a:p>
          <a:p>
            <a:pPr lvl="1"/>
            <a:endParaRPr lang="en-US"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
        <p:nvSpPr>
          <p:cNvPr id="7" name="Content Placeholder 4"/>
          <p:cNvSpPr txBox="1">
            <a:spLocks/>
          </p:cNvSpPr>
          <p:nvPr/>
        </p:nvSpPr>
        <p:spPr>
          <a:xfrm>
            <a:off x="4384886" y="891976"/>
            <a:ext cx="4301914" cy="574492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Mouth</a:t>
            </a:r>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/Head</a:t>
            </a:r>
            <a:endPar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a:p>
            <a:pPr marL="457200" lvl="1" indent="0">
              <a:lnSpc>
                <a:spcPct val="80000"/>
              </a:lnSpc>
              <a:buFont typeface="Arial"/>
              <a:buNone/>
            </a:pPr>
            <a:r>
              <a:rPr lang="en-US" dirty="0" smtClean="0"/>
              <a:t>1 – </a:t>
            </a:r>
            <a:r>
              <a:rPr lang="en-US" dirty="0" smtClean="0"/>
              <a:t>Big head</a:t>
            </a:r>
            <a:endParaRPr lang="en-US" dirty="0" smtClean="0"/>
          </a:p>
          <a:p>
            <a:pPr marL="457200" lvl="1" indent="0">
              <a:lnSpc>
                <a:spcPct val="80000"/>
              </a:lnSpc>
              <a:buFont typeface="Arial"/>
              <a:buNone/>
            </a:pPr>
            <a:r>
              <a:rPr lang="en-US" dirty="0" smtClean="0"/>
              <a:t>2 – </a:t>
            </a:r>
            <a:r>
              <a:rPr lang="en-US" dirty="0" smtClean="0"/>
              <a:t>Small head</a:t>
            </a:r>
            <a:endParaRPr lang="en-US" dirty="0" smtClean="0"/>
          </a:p>
          <a:p>
            <a:pPr marL="457200" lvl="1" indent="0">
              <a:lnSpc>
                <a:spcPct val="80000"/>
              </a:lnSpc>
              <a:buFont typeface="Arial"/>
              <a:buNone/>
            </a:pPr>
            <a:r>
              <a:rPr lang="en-US" dirty="0" smtClean="0"/>
              <a:t>3 – </a:t>
            </a:r>
            <a:r>
              <a:rPr lang="en-US" dirty="0" smtClean="0"/>
              <a:t>Head with one horn</a:t>
            </a:r>
          </a:p>
          <a:p>
            <a:pPr marL="457200" lvl="1" indent="0">
              <a:lnSpc>
                <a:spcPct val="80000"/>
              </a:lnSpc>
              <a:buFont typeface="Arial"/>
              <a:buNone/>
            </a:pPr>
            <a:r>
              <a:rPr lang="en-US" dirty="0" smtClean="0"/>
              <a:t>4 </a:t>
            </a:r>
            <a:r>
              <a:rPr lang="en-US" dirty="0" smtClean="0"/>
              <a:t>– </a:t>
            </a:r>
            <a:r>
              <a:rPr lang="en-US" dirty="0"/>
              <a:t>H</a:t>
            </a:r>
            <a:r>
              <a:rPr lang="en-US" dirty="0" smtClean="0"/>
              <a:t>ead with tusks</a:t>
            </a:r>
            <a:endParaRPr lang="en-US" dirty="0" smtClean="0"/>
          </a:p>
          <a:p>
            <a:pPr marL="457200" lvl="1" indent="0">
              <a:lnSpc>
                <a:spcPct val="80000"/>
              </a:lnSpc>
              <a:buFont typeface="Arial"/>
              <a:buNone/>
            </a:pPr>
            <a:r>
              <a:rPr lang="en-US" dirty="0" smtClean="0"/>
              <a:t>5 – </a:t>
            </a:r>
            <a:r>
              <a:rPr lang="en-US" dirty="0" smtClean="0"/>
              <a:t>Head with two horns</a:t>
            </a:r>
            <a:endParaRPr lang="en-US" dirty="0" smtClean="0"/>
          </a:p>
          <a:p>
            <a:pPr marL="457200" lvl="1" indent="0">
              <a:lnSpc>
                <a:spcPct val="80000"/>
              </a:lnSpc>
              <a:buFont typeface="Arial"/>
              <a:buNone/>
            </a:pPr>
            <a:r>
              <a:rPr lang="en-US" dirty="0" smtClean="0"/>
              <a:t>6 – </a:t>
            </a:r>
            <a:r>
              <a:rPr lang="en-US" dirty="0" smtClean="0"/>
              <a:t>Head with a beak</a:t>
            </a:r>
            <a:endParaRPr lang="en-US" dirty="0" smtClean="0"/>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nose</a:t>
            </a:r>
          </a:p>
          <a:p>
            <a:pPr marL="457200" lvl="1" indent="0">
              <a:lnSpc>
                <a:spcPct val="80000"/>
              </a:lnSpc>
              <a:buFont typeface="Arial"/>
              <a:buNone/>
            </a:pPr>
            <a:r>
              <a:rPr lang="en-US" dirty="0" smtClean="0"/>
              <a:t>1 – Long and thin</a:t>
            </a:r>
          </a:p>
          <a:p>
            <a:pPr marL="457200" lvl="1" indent="0">
              <a:lnSpc>
                <a:spcPct val="80000"/>
              </a:lnSpc>
              <a:buFont typeface="Arial"/>
              <a:buNone/>
            </a:pPr>
            <a:r>
              <a:rPr lang="en-US" dirty="0" smtClean="0"/>
              <a:t>2 – Short and thin</a:t>
            </a:r>
          </a:p>
          <a:p>
            <a:pPr marL="457200" lvl="1" indent="0">
              <a:lnSpc>
                <a:spcPct val="80000"/>
              </a:lnSpc>
              <a:buFont typeface="Arial"/>
              <a:buNone/>
            </a:pPr>
            <a:r>
              <a:rPr lang="en-US" dirty="0" smtClean="0"/>
              <a:t>3 – Long and thin, pointy end</a:t>
            </a:r>
          </a:p>
          <a:p>
            <a:pPr marL="457200" lvl="1" indent="0">
              <a:lnSpc>
                <a:spcPct val="80000"/>
              </a:lnSpc>
              <a:buFont typeface="Arial"/>
              <a:buNone/>
            </a:pPr>
            <a:r>
              <a:rPr lang="en-US" dirty="0" smtClean="0"/>
              <a:t>4 – Long and thin, flat end</a:t>
            </a:r>
          </a:p>
          <a:p>
            <a:pPr marL="457200" lvl="1" indent="0">
              <a:lnSpc>
                <a:spcPct val="80000"/>
              </a:lnSpc>
              <a:buFont typeface="Arial"/>
              <a:buNone/>
            </a:pPr>
            <a:r>
              <a:rPr lang="en-US" dirty="0" smtClean="0"/>
              <a:t>5 – None</a:t>
            </a:r>
          </a:p>
          <a:p>
            <a:pPr marL="457200" lvl="1" indent="0">
              <a:lnSpc>
                <a:spcPct val="80000"/>
              </a:lnSpc>
              <a:buFont typeface="Arial"/>
              <a:buNone/>
            </a:pPr>
            <a:r>
              <a:rPr lang="en-US" dirty="0" smtClean="0"/>
              <a:t>6 – Wide and flat</a:t>
            </a:r>
          </a:p>
          <a:p>
            <a:pPr lvl="1"/>
            <a:endParaRPr lang="en-US" sz="1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val="2499293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6300"/>
            <a:ext cx="8229600" cy="846620"/>
          </a:xfrm>
        </p:spPr>
        <p:txBody>
          <a:bodyPr>
            <a:normAutofit/>
          </a:bodyPr>
          <a:lstStyle/>
          <a:p>
            <a:r>
              <a:rPr lang="en-US" sz="33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Body</a:t>
            </a:r>
            <a:r>
              <a:rPr lang="en-US" dirty="0" smtClean="0"/>
              <a:t> </a:t>
            </a:r>
            <a:r>
              <a:rPr lang="en-US"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Parts</a:t>
            </a:r>
          </a:p>
        </p:txBody>
      </p:sp>
      <p:sp>
        <p:nvSpPr>
          <p:cNvPr id="5" name="Content Placeholder 4"/>
          <p:cNvSpPr>
            <a:spLocks noGrp="1"/>
          </p:cNvSpPr>
          <p:nvPr>
            <p:ph sz="half" idx="1"/>
          </p:nvPr>
        </p:nvSpPr>
        <p:spPr>
          <a:xfrm>
            <a:off x="457200" y="891976"/>
            <a:ext cx="4038600" cy="5744920"/>
          </a:xfrm>
        </p:spPr>
        <p:txBody>
          <a:body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Body shape</a:t>
            </a:r>
          </a:p>
          <a:p>
            <a:pPr marL="457200" lvl="1" indent="0">
              <a:lnSpc>
                <a:spcPct val="80000"/>
              </a:lnSpc>
              <a:buNone/>
            </a:pPr>
            <a:r>
              <a:rPr lang="en-US" dirty="0" smtClean="0"/>
              <a:t>1 – Long and thin</a:t>
            </a:r>
          </a:p>
          <a:p>
            <a:pPr marL="457200" lvl="1" indent="0">
              <a:lnSpc>
                <a:spcPct val="80000"/>
              </a:lnSpc>
              <a:buNone/>
            </a:pPr>
            <a:r>
              <a:rPr lang="en-US" dirty="0" smtClean="0"/>
              <a:t>2 – Short and thin</a:t>
            </a:r>
          </a:p>
          <a:p>
            <a:pPr marL="457200" lvl="1" indent="0">
              <a:lnSpc>
                <a:spcPct val="80000"/>
              </a:lnSpc>
              <a:buNone/>
            </a:pPr>
            <a:r>
              <a:rPr lang="en-US" dirty="0" smtClean="0"/>
              <a:t>3 – Long and stocky</a:t>
            </a:r>
          </a:p>
          <a:p>
            <a:pPr marL="457200" lvl="1" indent="0">
              <a:lnSpc>
                <a:spcPct val="80000"/>
              </a:lnSpc>
              <a:buNone/>
            </a:pPr>
            <a:r>
              <a:rPr lang="en-US" dirty="0" smtClean="0"/>
              <a:t>4 – Short and stocky</a:t>
            </a:r>
          </a:p>
          <a:p>
            <a:pPr marL="457200" lvl="1" indent="0">
              <a:lnSpc>
                <a:spcPct val="80000"/>
              </a:lnSpc>
              <a:buNone/>
            </a:pPr>
            <a:r>
              <a:rPr lang="en-US" dirty="0" smtClean="0"/>
              <a:t>5 – Long </a:t>
            </a:r>
            <a:r>
              <a:rPr lang="en-US" dirty="0" smtClean="0"/>
              <a:t>with a hump</a:t>
            </a:r>
            <a:endParaRPr lang="en-US" dirty="0" smtClean="0"/>
          </a:p>
          <a:p>
            <a:pPr marL="457200" lvl="1" indent="0">
              <a:lnSpc>
                <a:spcPct val="80000"/>
              </a:lnSpc>
              <a:buNone/>
            </a:pPr>
            <a:r>
              <a:rPr lang="en-US" dirty="0" smtClean="0"/>
              <a:t>6 – Short and triangular</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Arms/legs</a:t>
            </a:r>
          </a:p>
          <a:p>
            <a:pPr marL="457200" lvl="1" indent="0">
              <a:lnSpc>
                <a:spcPct val="80000"/>
              </a:lnSpc>
              <a:buNone/>
            </a:pPr>
            <a:r>
              <a:rPr lang="en-US" dirty="0" smtClean="0"/>
              <a:t>1 – None</a:t>
            </a:r>
          </a:p>
          <a:p>
            <a:pPr marL="457200" lvl="1" indent="0">
              <a:lnSpc>
                <a:spcPct val="80000"/>
              </a:lnSpc>
              <a:buNone/>
            </a:pPr>
            <a:r>
              <a:rPr lang="en-US" dirty="0" smtClean="0"/>
              <a:t>2 – 2 arms, 2 legs</a:t>
            </a:r>
          </a:p>
          <a:p>
            <a:pPr marL="457200" lvl="1" indent="0">
              <a:lnSpc>
                <a:spcPct val="80000"/>
              </a:lnSpc>
              <a:buNone/>
            </a:pPr>
            <a:r>
              <a:rPr lang="en-US" dirty="0" smtClean="0"/>
              <a:t>3 – 8 arms or legs</a:t>
            </a:r>
          </a:p>
          <a:p>
            <a:pPr marL="457200" lvl="1" indent="0">
              <a:lnSpc>
                <a:spcPct val="80000"/>
              </a:lnSpc>
              <a:buNone/>
            </a:pPr>
            <a:r>
              <a:rPr lang="en-US" dirty="0" smtClean="0"/>
              <a:t>4 – 4 arms or legs</a:t>
            </a:r>
          </a:p>
          <a:p>
            <a:pPr marL="457200" lvl="1" indent="0">
              <a:lnSpc>
                <a:spcPct val="80000"/>
              </a:lnSpc>
              <a:buNone/>
            </a:pPr>
            <a:r>
              <a:rPr lang="en-US" dirty="0" smtClean="0"/>
              <a:t>5 – 2 wings, choice of legs</a:t>
            </a:r>
          </a:p>
          <a:p>
            <a:pPr marL="457200" lvl="1" indent="0">
              <a:lnSpc>
                <a:spcPct val="80000"/>
              </a:lnSpc>
              <a:buNone/>
            </a:pPr>
            <a:r>
              <a:rPr lang="en-US" dirty="0" smtClean="0"/>
              <a:t>6 </a:t>
            </a:r>
            <a:r>
              <a:rPr lang="en-US" smtClean="0"/>
              <a:t>– </a:t>
            </a:r>
            <a:r>
              <a:rPr lang="en-US" smtClean="0"/>
              <a:t>4 </a:t>
            </a:r>
            <a:r>
              <a:rPr lang="en-US" dirty="0" smtClean="0"/>
              <a:t>wings, choice of legs</a:t>
            </a:r>
            <a:endParaRPr lang="en-US" dirty="0" smtClean="0"/>
          </a:p>
          <a:p>
            <a:pPr lvl="1"/>
            <a:endParaRPr lang="en-US"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
        <p:nvSpPr>
          <p:cNvPr id="7" name="Content Placeholder 4"/>
          <p:cNvSpPr txBox="1">
            <a:spLocks/>
          </p:cNvSpPr>
          <p:nvPr/>
        </p:nvSpPr>
        <p:spPr>
          <a:xfrm>
            <a:off x="4384886" y="891976"/>
            <a:ext cx="4301914" cy="574492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Fingers/toes</a:t>
            </a:r>
          </a:p>
          <a:p>
            <a:pPr marL="457200" lvl="1" indent="0">
              <a:lnSpc>
                <a:spcPct val="80000"/>
              </a:lnSpc>
              <a:buFont typeface="Arial"/>
              <a:buNone/>
            </a:pPr>
            <a:r>
              <a:rPr lang="en-US" dirty="0" smtClean="0"/>
              <a:t>1 – 1 claw</a:t>
            </a:r>
          </a:p>
          <a:p>
            <a:pPr marL="457200" lvl="1" indent="0">
              <a:lnSpc>
                <a:spcPct val="80000"/>
              </a:lnSpc>
              <a:buFont typeface="Arial"/>
              <a:buNone/>
            </a:pPr>
            <a:r>
              <a:rPr lang="en-US" dirty="0" smtClean="0"/>
              <a:t>2 – 2 pincers</a:t>
            </a:r>
          </a:p>
          <a:p>
            <a:pPr marL="457200" lvl="1" indent="0">
              <a:lnSpc>
                <a:spcPct val="80000"/>
              </a:lnSpc>
              <a:buFont typeface="Arial"/>
              <a:buNone/>
            </a:pPr>
            <a:r>
              <a:rPr lang="en-US" dirty="0" smtClean="0"/>
              <a:t>3 – 3 fingers/toes</a:t>
            </a:r>
          </a:p>
          <a:p>
            <a:pPr marL="457200" lvl="1" indent="0">
              <a:lnSpc>
                <a:spcPct val="80000"/>
              </a:lnSpc>
              <a:buFont typeface="Arial"/>
              <a:buNone/>
            </a:pPr>
            <a:r>
              <a:rPr lang="en-US" dirty="0" smtClean="0"/>
              <a:t>4 – 4 pads</a:t>
            </a:r>
          </a:p>
          <a:p>
            <a:pPr marL="457200" lvl="1" indent="0">
              <a:lnSpc>
                <a:spcPct val="80000"/>
              </a:lnSpc>
              <a:buFont typeface="Arial"/>
              <a:buNone/>
            </a:pPr>
            <a:r>
              <a:rPr lang="en-US" dirty="0" smtClean="0"/>
              <a:t>5 – 5 extra thick pads</a:t>
            </a:r>
          </a:p>
          <a:p>
            <a:pPr marL="457200" lvl="1" indent="0">
              <a:lnSpc>
                <a:spcPct val="80000"/>
              </a:lnSpc>
              <a:buFont typeface="Arial"/>
              <a:buNone/>
            </a:pPr>
            <a:r>
              <a:rPr lang="en-US" dirty="0" smtClean="0"/>
              <a:t>6 – None</a:t>
            </a:r>
          </a:p>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Hair/fur</a:t>
            </a:r>
          </a:p>
          <a:p>
            <a:pPr marL="457200" lvl="1" indent="0">
              <a:lnSpc>
                <a:spcPct val="80000"/>
              </a:lnSpc>
              <a:buFont typeface="Arial"/>
              <a:buNone/>
            </a:pPr>
            <a:r>
              <a:rPr lang="en-US" dirty="0" smtClean="0"/>
              <a:t>1 – Long and thick</a:t>
            </a:r>
          </a:p>
          <a:p>
            <a:pPr marL="457200" lvl="1" indent="0">
              <a:lnSpc>
                <a:spcPct val="80000"/>
              </a:lnSpc>
              <a:buFont typeface="Arial"/>
              <a:buNone/>
            </a:pPr>
            <a:r>
              <a:rPr lang="en-US" dirty="0" smtClean="0"/>
              <a:t>2 – Short and thick</a:t>
            </a:r>
          </a:p>
          <a:p>
            <a:pPr marL="457200" lvl="1" indent="0">
              <a:lnSpc>
                <a:spcPct val="80000"/>
              </a:lnSpc>
              <a:buFont typeface="Arial"/>
              <a:buNone/>
            </a:pPr>
            <a:r>
              <a:rPr lang="en-US" dirty="0" smtClean="0"/>
              <a:t>3 – Feathers</a:t>
            </a:r>
          </a:p>
          <a:p>
            <a:pPr marL="457200" lvl="1" indent="0">
              <a:lnSpc>
                <a:spcPct val="80000"/>
              </a:lnSpc>
              <a:buFont typeface="Arial"/>
              <a:buNone/>
            </a:pPr>
            <a:r>
              <a:rPr lang="en-US" dirty="0" smtClean="0"/>
              <a:t>4 – No hair, only skin</a:t>
            </a:r>
          </a:p>
          <a:p>
            <a:pPr marL="457200" lvl="1" indent="0">
              <a:lnSpc>
                <a:spcPct val="80000"/>
              </a:lnSpc>
              <a:buFont typeface="Arial"/>
              <a:buNone/>
            </a:pPr>
            <a:r>
              <a:rPr lang="en-US" dirty="0" smtClean="0"/>
              <a:t>5 – Scales</a:t>
            </a:r>
          </a:p>
          <a:p>
            <a:pPr marL="457200" lvl="1" indent="0">
              <a:lnSpc>
                <a:spcPct val="80000"/>
              </a:lnSpc>
              <a:buFont typeface="Arial"/>
              <a:buNone/>
            </a:pPr>
            <a:r>
              <a:rPr lang="en-US" dirty="0" smtClean="0"/>
              <a:t>6 – Shell</a:t>
            </a:r>
          </a:p>
          <a:p>
            <a:pPr lvl="1"/>
            <a:endParaRPr lang="en-US" sz="1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val="46109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6300"/>
            <a:ext cx="8229600" cy="846620"/>
          </a:xfrm>
        </p:spPr>
        <p:txBody>
          <a:bodyPr>
            <a:normAutofit/>
          </a:bodyPr>
          <a:lstStyle/>
          <a:p>
            <a:r>
              <a:rPr lang="en-US" sz="33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Coloration and diet</a:t>
            </a:r>
            <a:endParaRPr lang="en-US"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endParaRPr>
          </a:p>
        </p:txBody>
      </p:sp>
      <p:sp>
        <p:nvSpPr>
          <p:cNvPr id="5" name="Content Placeholder 4"/>
          <p:cNvSpPr>
            <a:spLocks noGrp="1"/>
          </p:cNvSpPr>
          <p:nvPr>
            <p:ph sz="half" idx="1"/>
          </p:nvPr>
        </p:nvSpPr>
        <p:spPr>
          <a:xfrm>
            <a:off x="457199" y="891976"/>
            <a:ext cx="4184731" cy="5744920"/>
          </a:xfrm>
        </p:spPr>
        <p:txBody>
          <a:bodyPr>
            <a:normAutofit lnSpcReduction="10000"/>
          </a:body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color</a:t>
            </a:r>
          </a:p>
          <a:p>
            <a:pPr marL="457200" lvl="1" indent="0">
              <a:lnSpc>
                <a:spcPct val="80000"/>
              </a:lnSpc>
              <a:buNone/>
            </a:pPr>
            <a:r>
              <a:rPr lang="en-US" dirty="0" smtClean="0"/>
              <a:t>1 – </a:t>
            </a:r>
            <a:r>
              <a:rPr lang="en-US" dirty="0" smtClean="0"/>
              <a:t>Blue</a:t>
            </a:r>
            <a:endParaRPr lang="en-US" dirty="0" smtClean="0"/>
          </a:p>
          <a:p>
            <a:pPr marL="457200" lvl="1" indent="0">
              <a:lnSpc>
                <a:spcPct val="80000"/>
              </a:lnSpc>
              <a:buNone/>
            </a:pPr>
            <a:r>
              <a:rPr lang="en-US" dirty="0" smtClean="0"/>
              <a:t>2 – Orange</a:t>
            </a:r>
          </a:p>
          <a:p>
            <a:pPr marL="457200" lvl="1" indent="0">
              <a:lnSpc>
                <a:spcPct val="80000"/>
              </a:lnSpc>
              <a:buNone/>
            </a:pPr>
            <a:r>
              <a:rPr lang="en-US" dirty="0" smtClean="0"/>
              <a:t>3 – Yellow</a:t>
            </a:r>
          </a:p>
          <a:p>
            <a:pPr marL="457200" lvl="1" indent="0">
              <a:lnSpc>
                <a:spcPct val="80000"/>
              </a:lnSpc>
              <a:buNone/>
            </a:pPr>
            <a:r>
              <a:rPr lang="en-US" dirty="0" smtClean="0"/>
              <a:t>4 – Green</a:t>
            </a:r>
          </a:p>
          <a:p>
            <a:pPr marL="457200" lvl="1" indent="0">
              <a:lnSpc>
                <a:spcPct val="80000"/>
              </a:lnSpc>
              <a:buNone/>
            </a:pPr>
            <a:r>
              <a:rPr lang="en-US" dirty="0" smtClean="0"/>
              <a:t>5 – Black</a:t>
            </a:r>
          </a:p>
          <a:p>
            <a:pPr marL="457200" lvl="1" indent="0">
              <a:lnSpc>
                <a:spcPct val="80000"/>
              </a:lnSpc>
              <a:buNone/>
            </a:pPr>
            <a:r>
              <a:rPr lang="en-US" dirty="0" smtClean="0"/>
              <a:t>6 – Brown (choose shade</a:t>
            </a:r>
            <a:r>
              <a:rPr lang="en-US" dirty="0" smtClean="0"/>
              <a:t>)</a:t>
            </a:r>
          </a:p>
          <a:p>
            <a:pPr marL="457200" lvl="1" indent="0">
              <a:lnSpc>
                <a:spcPct val="80000"/>
              </a:lnSpc>
              <a:buNone/>
            </a:pPr>
            <a:endParaRPr lang="en-US" dirty="0" smtClean="0"/>
          </a:p>
          <a:p>
            <a:pPr marL="342900" lvl="1" indent="-342900">
              <a:lnSpc>
                <a:spcPct val="80000"/>
              </a:lnSpc>
              <a:buFont typeface="Arial"/>
              <a:buChar char="•"/>
            </a:pPr>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Pattern</a:t>
            </a:r>
            <a:endParaRPr lang="en-US" dirty="0" smtClean="0"/>
          </a:p>
          <a:p>
            <a:pPr marL="457200" lvl="1" indent="0">
              <a:lnSpc>
                <a:spcPct val="80000"/>
              </a:lnSpc>
              <a:buNone/>
            </a:pPr>
            <a:r>
              <a:rPr lang="en-US" dirty="0" smtClean="0"/>
              <a:t>1– Stripes (choose color)</a:t>
            </a:r>
          </a:p>
          <a:p>
            <a:pPr marL="457200" lvl="1" indent="0">
              <a:lnSpc>
                <a:spcPct val="80000"/>
              </a:lnSpc>
              <a:buNone/>
            </a:pPr>
            <a:r>
              <a:rPr lang="en-US" dirty="0" smtClean="0"/>
              <a:t>2 </a:t>
            </a:r>
            <a:r>
              <a:rPr lang="en-US" dirty="0" smtClean="0"/>
              <a:t>– </a:t>
            </a:r>
            <a:r>
              <a:rPr lang="en-US" dirty="0" smtClean="0"/>
              <a:t>Spots (choose color)</a:t>
            </a:r>
            <a:endParaRPr lang="en-US" dirty="0" smtClean="0"/>
          </a:p>
          <a:p>
            <a:pPr marL="457200" lvl="1" indent="0">
              <a:lnSpc>
                <a:spcPct val="80000"/>
              </a:lnSpc>
              <a:buNone/>
            </a:pPr>
            <a:r>
              <a:rPr lang="en-US" dirty="0" smtClean="0"/>
              <a:t>3 </a:t>
            </a:r>
            <a:r>
              <a:rPr lang="en-US" dirty="0" smtClean="0"/>
              <a:t>– </a:t>
            </a:r>
            <a:r>
              <a:rPr lang="en-US" dirty="0" smtClean="0"/>
              <a:t>Solid (no pattern)</a:t>
            </a:r>
            <a:endParaRPr lang="en-US" dirty="0" smtClean="0"/>
          </a:p>
          <a:p>
            <a:pPr marL="457200" lvl="1" indent="0">
              <a:lnSpc>
                <a:spcPct val="80000"/>
              </a:lnSpc>
              <a:buNone/>
            </a:pPr>
            <a:r>
              <a:rPr lang="en-US" dirty="0" smtClean="0"/>
              <a:t>4 </a:t>
            </a:r>
            <a:r>
              <a:rPr lang="en-US" dirty="0" smtClean="0"/>
              <a:t>– </a:t>
            </a:r>
            <a:r>
              <a:rPr lang="en-US" dirty="0" smtClean="0"/>
              <a:t>Solid (no pattern)</a:t>
            </a:r>
            <a:endParaRPr lang="en-US" dirty="0" smtClean="0"/>
          </a:p>
          <a:p>
            <a:pPr marL="457200" lvl="1" indent="0">
              <a:lnSpc>
                <a:spcPct val="80000"/>
              </a:lnSpc>
              <a:buNone/>
            </a:pPr>
            <a:r>
              <a:rPr lang="en-US" dirty="0" smtClean="0"/>
              <a:t>5 </a:t>
            </a:r>
            <a:r>
              <a:rPr lang="en-US" dirty="0" smtClean="0"/>
              <a:t>– </a:t>
            </a:r>
            <a:r>
              <a:rPr lang="en-US" dirty="0" err="1" smtClean="0"/>
              <a:t>Camo</a:t>
            </a:r>
            <a:r>
              <a:rPr lang="en-US" dirty="0" smtClean="0"/>
              <a:t> (your choice)</a:t>
            </a:r>
          </a:p>
          <a:p>
            <a:pPr marL="457200" lvl="1" indent="0">
              <a:lnSpc>
                <a:spcPct val="80000"/>
              </a:lnSpc>
              <a:buNone/>
            </a:pPr>
            <a:r>
              <a:rPr lang="en-US" dirty="0" smtClean="0"/>
              <a:t>6 </a:t>
            </a:r>
            <a:r>
              <a:rPr lang="en-US" dirty="0" smtClean="0"/>
              <a:t>– Two colors </a:t>
            </a:r>
            <a:r>
              <a:rPr lang="en-US" dirty="0" smtClean="0"/>
              <a:t>(Roll die again for second color)</a:t>
            </a:r>
            <a:endParaRPr lang="en-US" dirty="0" smtClean="0"/>
          </a:p>
          <a:p>
            <a:pPr lvl="1"/>
            <a:endParaRPr lang="en-US"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
        <p:nvSpPr>
          <p:cNvPr id="7" name="Content Placeholder 4"/>
          <p:cNvSpPr txBox="1">
            <a:spLocks/>
          </p:cNvSpPr>
          <p:nvPr/>
        </p:nvSpPr>
        <p:spPr>
          <a:xfrm>
            <a:off x="4241801" y="891976"/>
            <a:ext cx="4301914" cy="574492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r>
              <a:rPr lang="en-US" sz="3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Diet</a:t>
            </a:r>
          </a:p>
          <a:p>
            <a:pPr marL="457200" lvl="1" indent="0">
              <a:lnSpc>
                <a:spcPct val="80000"/>
              </a:lnSpc>
              <a:buFont typeface="Arial"/>
              <a:buNone/>
            </a:pPr>
            <a:r>
              <a:rPr lang="en-US" dirty="0" smtClean="0"/>
              <a:t>1 – Herbivore (plants only)</a:t>
            </a:r>
          </a:p>
          <a:p>
            <a:pPr marL="457200" lvl="1" indent="0">
              <a:lnSpc>
                <a:spcPct val="80000"/>
              </a:lnSpc>
              <a:buFont typeface="Arial"/>
              <a:buNone/>
            </a:pPr>
            <a:r>
              <a:rPr lang="en-US" dirty="0" smtClean="0"/>
              <a:t>2 – Carnivore (land animals only)</a:t>
            </a:r>
          </a:p>
          <a:p>
            <a:pPr marL="457200" lvl="1" indent="0">
              <a:lnSpc>
                <a:spcPct val="80000"/>
              </a:lnSpc>
              <a:buFont typeface="Arial"/>
              <a:buNone/>
            </a:pPr>
            <a:r>
              <a:rPr lang="en-US" dirty="0" smtClean="0"/>
              <a:t>3 – Omnivore (both)</a:t>
            </a:r>
          </a:p>
          <a:p>
            <a:pPr marL="457200" lvl="1" indent="0">
              <a:lnSpc>
                <a:spcPct val="80000"/>
              </a:lnSpc>
              <a:buFont typeface="Arial"/>
              <a:buNone/>
            </a:pPr>
            <a:r>
              <a:rPr lang="en-US" dirty="0" smtClean="0"/>
              <a:t>4 – Carnivore (seafood only)</a:t>
            </a:r>
          </a:p>
          <a:p>
            <a:pPr marL="457200" lvl="1" indent="0">
              <a:lnSpc>
                <a:spcPct val="80000"/>
              </a:lnSpc>
              <a:buFont typeface="Arial"/>
              <a:buNone/>
            </a:pPr>
            <a:r>
              <a:rPr lang="en-US" dirty="0" smtClean="0"/>
              <a:t>5 – Carnivore (insects only)</a:t>
            </a:r>
          </a:p>
          <a:p>
            <a:pPr marL="457200" lvl="1" indent="0">
              <a:lnSpc>
                <a:spcPct val="80000"/>
              </a:lnSpc>
              <a:buFont typeface="Arial"/>
              <a:buNone/>
            </a:pPr>
            <a:r>
              <a:rPr lang="en-US" dirty="0" smtClean="0"/>
              <a:t>6 – Scavenger (dead organisms)</a:t>
            </a:r>
          </a:p>
          <a:p>
            <a:pPr marL="457200" lvl="1" indent="0">
              <a:lnSpc>
                <a:spcPct val="80000"/>
              </a:lnSpc>
              <a:buFont typeface="Arial"/>
              <a:buNone/>
            </a:pPr>
            <a:endParaRPr lang="en-US" dirty="0" smtClean="0"/>
          </a:p>
          <a:p>
            <a:pPr marL="457200" lvl="1" indent="0" algn="ctr">
              <a:buNone/>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Make sure your teeth match your diet….. Think about it!</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val="758833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68519"/>
          </a:xfrm>
        </p:spPr>
        <p:txBody>
          <a:bodyPr/>
          <a:lstStyle/>
          <a:p>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Draw</a:t>
            </a:r>
            <a:r>
              <a:rPr lang="en-US" dirty="0" smtClean="0"/>
              <a:t> </a:t>
            </a: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your</a:t>
            </a:r>
            <a:r>
              <a:rPr lang="en-US" dirty="0" smtClean="0"/>
              <a:t> </a:t>
            </a: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latin typeface="+mn-lt"/>
                <a:ea typeface="+mn-ea"/>
                <a:cs typeface="+mn-cs"/>
              </a:rPr>
              <a:t>organism</a:t>
            </a:r>
          </a:p>
        </p:txBody>
      </p:sp>
    </p:spTree>
    <p:extLst>
      <p:ext uri="{BB962C8B-B14F-4D97-AF65-F5344CB8AC3E}">
        <p14:creationId xmlns:p14="http://schemas.microsoft.com/office/powerpoint/2010/main" val="595616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41746"/>
          </a:xfrm>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50800" dist="38100" dir="8100000" algn="tr" rotWithShape="0">
                    <a:prstClr val="black">
                      <a:alpha val="40000"/>
                    </a:prstClr>
                  </a:outerShdw>
                </a:effectLst>
              </a:rPr>
              <a:t>Where you live</a:t>
            </a:r>
            <a:endParaRPr lang="en-US" dirty="0"/>
          </a:p>
        </p:txBody>
      </p:sp>
      <p:sp>
        <p:nvSpPr>
          <p:cNvPr id="4" name="Content Placeholder 3"/>
          <p:cNvSpPr>
            <a:spLocks noGrp="1"/>
          </p:cNvSpPr>
          <p:nvPr>
            <p:ph idx="1"/>
          </p:nvPr>
        </p:nvSpPr>
        <p:spPr>
          <a:xfrm>
            <a:off x="707598" y="1110674"/>
            <a:ext cx="7805935" cy="5150298"/>
          </a:xfrm>
        </p:spPr>
        <p:txBody>
          <a:bodyPr>
            <a:normAutofit fontScale="92500" lnSpcReduction="10000"/>
          </a:bodyPr>
          <a:lstStyle/>
          <a:p>
            <a:pPr marL="0" indent="0">
              <a:buNone/>
            </a:pPr>
            <a:r>
              <a:rPr lang="en-US" dirty="0" smtClean="0"/>
              <a:t>Welcome to the island of </a:t>
            </a:r>
            <a:r>
              <a:rPr lang="en-US" dirty="0" err="1" smtClean="0"/>
              <a:t>Pantheronia</a:t>
            </a:r>
            <a:r>
              <a:rPr lang="en-US" dirty="0" smtClean="0"/>
              <a:t>. This medium-sized island lies more than 500 miles off the coast of a large continent. Your island paradise gets lots of rain and has high humidity. There is a lot of vegetation, including many varieties of plants and flowers, and a wide assortment of tall and short trees. Temperatures range from 100°F in the summer and never fall below 40°F in the winter. Fresh water streams and ponds are abundant. </a:t>
            </a:r>
            <a:r>
              <a:rPr lang="en-US" dirty="0" err="1" smtClean="0"/>
              <a:t>Pantheronia</a:t>
            </a:r>
            <a:r>
              <a:rPr lang="en-US" dirty="0" smtClean="0"/>
              <a:t> has an abundant assortment of organisms or all types so the food supply is not generally a problem.</a:t>
            </a:r>
            <a:endParaRPr lang="en-US" dirty="0"/>
          </a:p>
        </p:txBody>
      </p:sp>
    </p:spTree>
    <p:extLst>
      <p:ext uri="{BB962C8B-B14F-4D97-AF65-F5344CB8AC3E}">
        <p14:creationId xmlns:p14="http://schemas.microsoft.com/office/powerpoint/2010/main" val="3336718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381000" y="0"/>
            <a:ext cx="87630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3600" dirty="0">
              <a:latin typeface="Britannic Bold" charset="0"/>
            </a:endParaRPr>
          </a:p>
          <a:p>
            <a:r>
              <a:rPr lang="en-US" sz="3600" dirty="0">
                <a:latin typeface="Britannic Bold" charset="0"/>
              </a:rPr>
              <a:t>Life is good in </a:t>
            </a:r>
            <a:r>
              <a:rPr lang="en-US" sz="3600" dirty="0" err="1">
                <a:latin typeface="Britannic Bold" charset="0"/>
              </a:rPr>
              <a:t>Pantheronia</a:t>
            </a:r>
            <a:r>
              <a:rPr lang="en-US" sz="3600" dirty="0">
                <a:latin typeface="Britannic Bold" charset="0"/>
              </a:rPr>
              <a:t> … now… but things are about to change, and if your species is going to survive, you will need to </a:t>
            </a:r>
            <a:r>
              <a:rPr lang="en-US" sz="3600" dirty="0" smtClean="0">
                <a:latin typeface="Britannic Bold" charset="0"/>
              </a:rPr>
              <a:t>change as well. </a:t>
            </a:r>
            <a:endParaRPr lang="en-US" sz="3600" dirty="0">
              <a:latin typeface="Britannic Bold" charset="0"/>
            </a:endParaRPr>
          </a:p>
          <a:p>
            <a:pPr algn="ctr"/>
            <a:r>
              <a:rPr lang="en-US" sz="3600" dirty="0" smtClean="0">
                <a:latin typeface="Britannic Bold" charset="0"/>
              </a:rPr>
              <a:t>Your fate lies in the roll of the die!</a:t>
            </a:r>
            <a:endParaRPr lang="en-US" sz="3600" dirty="0">
              <a:latin typeface="Britannic Bold" charset="0"/>
            </a:endParaRPr>
          </a:p>
        </p:txBody>
      </p:sp>
      <p:pic>
        <p:nvPicPr>
          <p:cNvPr id="5" name="Picture 19" descr="MC90022171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583227"/>
            <a:ext cx="208438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359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260</TotalTime>
  <Words>781</Words>
  <Application>Microsoft Macintosh PowerPoint</Application>
  <PresentationFormat>On-screen Show (4:3)</PresentationFormat>
  <Paragraphs>116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Head Parts</vt:lpstr>
      <vt:lpstr>Body Parts</vt:lpstr>
      <vt:lpstr>Coloration and diet</vt:lpstr>
      <vt:lpstr>Draw your organism</vt:lpstr>
      <vt:lpstr>Where you live</vt:lpstr>
      <vt:lpstr>PowerPoint Presentation</vt:lpstr>
      <vt:lpstr>Get together with your group and “present” your organism.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Spring Lake Park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24</cp:revision>
  <cp:lastPrinted>2014-03-04T22:19:15Z</cp:lastPrinted>
  <dcterms:created xsi:type="dcterms:W3CDTF">2014-03-02T20:59:57Z</dcterms:created>
  <dcterms:modified xsi:type="dcterms:W3CDTF">2014-03-04T22:19:16Z</dcterms:modified>
</cp:coreProperties>
</file>